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12192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Fira Sans Medium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">
          <p15:clr>
            <a:srgbClr val="A4A3A4"/>
          </p15:clr>
        </p15:guide>
        <p15:guide id="2" orient="horz" pos="240">
          <p15:clr>
            <a:srgbClr val="A4A3A4"/>
          </p15:clr>
        </p15:guide>
        <p15:guide id="3" orient="horz" pos="4080">
          <p15:clr>
            <a:srgbClr val="A4A3A4"/>
          </p15:clr>
        </p15:guide>
        <p15:guide id="4" pos="7296">
          <p15:clr>
            <a:srgbClr val="A4A3A4"/>
          </p15:clr>
        </p15:guide>
        <p15:guide id="5" orient="horz" pos="2232">
          <p15:clr>
            <a:srgbClr val="A4A3A4"/>
          </p15:clr>
        </p15:guide>
        <p15:guide id="6" orient="horz" pos="528">
          <p15:clr>
            <a:srgbClr val="A4A3A4"/>
          </p15:clr>
        </p15:guide>
      </p15:sldGuideLst>
    </p:ext>
    <p:ext uri="GoogleSlidesCustomDataVersion2">
      <go:slidesCustomData xmlns:go="http://customooxmlschemas.google.com/" r:id="rId34" roundtripDataSignature="AMtx7mi0AgpHPSkJhcEM9MfYvlon1GVT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441AF0-5C5F-4385-94DA-0542798B7405}">
  <a:tblStyle styleId="{1C441AF0-5C5F-4385-94DA-0542798B74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"/>
        <p:guide pos="240" orient="horz"/>
        <p:guide pos="4080" orient="horz"/>
        <p:guide pos="7296"/>
        <p:guide pos="2232" orient="horz"/>
        <p:guide pos="52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regular.fntdata"/><Relationship Id="rId25" Type="http://schemas.openxmlformats.org/officeDocument/2006/relationships/slide" Target="slides/slide19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Medium-bold.fntdata"/><Relationship Id="rId30" Type="http://schemas.openxmlformats.org/officeDocument/2006/relationships/font" Target="fonts/FiraSansMedium-regular.fntdata"/><Relationship Id="rId11" Type="http://schemas.openxmlformats.org/officeDocument/2006/relationships/slide" Target="slides/slide5.xml"/><Relationship Id="rId33" Type="http://schemas.openxmlformats.org/officeDocument/2006/relationships/font" Target="fonts/FiraSansMedium-boldItalic.fntdata"/><Relationship Id="rId10" Type="http://schemas.openxmlformats.org/officeDocument/2006/relationships/slide" Target="slides/slide4.xml"/><Relationship Id="rId32" Type="http://schemas.openxmlformats.org/officeDocument/2006/relationships/font" Target="fonts/FiraSansMedium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customschemas.google.com/relationships/presentationmetadata" Target="meta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29533455e1_0_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229533455e1_0_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29533455e1_0_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229533455e1_0_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9533455e1_0_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229533455e1_0_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9533455e1_0_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229533455e1_0_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29533455e1_0_1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229533455e1_0_1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29533455e1_0_1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229533455e1_0_1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9533455e1_0_1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229533455e1_0_1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29533455e1_0_1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229533455e1_0_1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9533455e1_0_1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229533455e1_0_1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29533455e1_0_1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229533455e1_0_1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229533455e1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g229533455e1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229533455e1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g229533455e1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29533455e1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g229533455e1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29533455e1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g229533455e1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29533455e1_0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g229533455e1_0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29533455e1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g229533455e1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9533455e1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229533455e1_0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jpg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3.png"/><Relationship Id="rId6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0" cy="3793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1"/>
          <p:cNvGrpSpPr/>
          <p:nvPr/>
        </p:nvGrpSpPr>
        <p:grpSpPr>
          <a:xfrm>
            <a:off x="-18411" y="-6137"/>
            <a:ext cx="12212457" cy="6873342"/>
            <a:chOff x="-18411" y="-6137"/>
            <a:chExt cx="12212457" cy="6873342"/>
          </a:xfrm>
        </p:grpSpPr>
        <p:sp>
          <p:nvSpPr>
            <p:cNvPr id="19" name="Google Shape;19;p1"/>
            <p:cNvSpPr/>
            <p:nvPr/>
          </p:nvSpPr>
          <p:spPr>
            <a:xfrm>
              <a:off x="-18411" y="3031635"/>
              <a:ext cx="12212457" cy="3835570"/>
            </a:xfrm>
            <a:custGeom>
              <a:rect b="b" l="l" r="r" t="t"/>
              <a:pathLst>
                <a:path extrusionOk="0" h="3835570" w="12212457">
                  <a:moveTo>
                    <a:pt x="0" y="2718652"/>
                  </a:moveTo>
                  <a:lnTo>
                    <a:pt x="0" y="3835570"/>
                  </a:lnTo>
                  <a:lnTo>
                    <a:pt x="153423" y="3835570"/>
                  </a:lnTo>
                  <a:lnTo>
                    <a:pt x="5443442" y="3835570"/>
                  </a:lnTo>
                  <a:lnTo>
                    <a:pt x="12212457" y="619828"/>
                  </a:lnTo>
                  <a:lnTo>
                    <a:pt x="12212457" y="0"/>
                  </a:lnTo>
                  <a:lnTo>
                    <a:pt x="0" y="2718652"/>
                  </a:lnTo>
                  <a:close/>
                </a:path>
              </a:pathLst>
            </a:custGeom>
            <a:solidFill>
              <a:srgbClr val="FFB81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-18411" y="-6137"/>
              <a:ext cx="12210411" cy="5842341"/>
            </a:xfrm>
            <a:custGeom>
              <a:rect b="b" l="l" r="r" t="t"/>
              <a:pathLst>
                <a:path extrusionOk="0" h="5842341" w="12194047">
                  <a:moveTo>
                    <a:pt x="0" y="5842341"/>
                  </a:moveTo>
                  <a:cubicBezTo>
                    <a:pt x="4091" y="3894894"/>
                    <a:pt x="8183" y="1947447"/>
                    <a:pt x="12274" y="0"/>
                  </a:cubicBezTo>
                  <a:lnTo>
                    <a:pt x="12194047" y="6137"/>
                  </a:lnTo>
                  <a:cubicBezTo>
                    <a:pt x="12194047" y="1031001"/>
                    <a:pt x="12194046" y="2055866"/>
                    <a:pt x="12194046" y="3080730"/>
                  </a:cubicBezTo>
                  <a:lnTo>
                    <a:pt x="0" y="5842341"/>
                  </a:lnTo>
                  <a:close/>
                </a:path>
              </a:pathLst>
            </a:custGeom>
            <a:solidFill>
              <a:srgbClr val="003D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 </a:t>
              </a:r>
              <a:endParaRPr/>
            </a:p>
          </p:txBody>
        </p:sp>
      </p:grpSp>
      <p:sp>
        <p:nvSpPr>
          <p:cNvPr id="21" name="Google Shape;21;p1"/>
          <p:cNvSpPr txBox="1"/>
          <p:nvPr/>
        </p:nvSpPr>
        <p:spPr>
          <a:xfrm>
            <a:off x="609599" y="838200"/>
            <a:ext cx="108786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spAutoFit/>
          </a:bodyPr>
          <a:lstStyle/>
          <a:p>
            <a:pPr indent="0" lvl="0" marL="0" marR="0" rtl="0" algn="l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Facial Expression Recognition from Live Video Stream using CNN</a:t>
            </a:r>
            <a:endParaRPr sz="100"/>
          </a:p>
        </p:txBody>
      </p:sp>
      <p:sp>
        <p:nvSpPr>
          <p:cNvPr id="22" name="Google Shape;22;p1"/>
          <p:cNvSpPr txBox="1"/>
          <p:nvPr/>
        </p:nvSpPr>
        <p:spPr>
          <a:xfrm>
            <a:off x="609600" y="2231350"/>
            <a:ext cx="4863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Group-8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 Md Kaykobad Reza </a:t>
            </a: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2. Shahriar M Sakib </a:t>
            </a: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229533455e1_0_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229533455e1_0_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596" y="397877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229533455e1_0_69"/>
          <p:cNvSpPr txBox="1"/>
          <p:nvPr/>
        </p:nvSpPr>
        <p:spPr>
          <a:xfrm>
            <a:off x="1378225" y="161075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Model Comparison:</a:t>
            </a:r>
            <a:endParaRPr b="1" sz="3200"/>
          </a:p>
        </p:txBody>
      </p:sp>
      <p:pic>
        <p:nvPicPr>
          <p:cNvPr id="100" name="Google Shape;100;g229533455e1_0_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2275" y="753500"/>
            <a:ext cx="6155628" cy="499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g229533455e1_0_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4772" y="838175"/>
            <a:ext cx="6051354" cy="491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229533455e1_0_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g229533455e1_0_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146" y="1292390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229533455e1_0_79"/>
          <p:cNvSpPr txBox="1"/>
          <p:nvPr/>
        </p:nvSpPr>
        <p:spPr>
          <a:xfrm>
            <a:off x="1054500" y="1055600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Model Comparison:</a:t>
            </a:r>
            <a:endParaRPr b="1" sz="3200"/>
          </a:p>
        </p:txBody>
      </p:sp>
      <p:graphicFrame>
        <p:nvGraphicFramePr>
          <p:cNvPr id="109" name="Google Shape;109;g229533455e1_0_79"/>
          <p:cNvGraphicFramePr/>
          <p:nvPr/>
        </p:nvGraphicFramePr>
        <p:xfrm>
          <a:off x="2812125" y="2472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{1C441AF0-5C5F-4385-94DA-0542798B7405}</a:tableStyleId>
              </a:tblPr>
              <a:tblGrid>
                <a:gridCol w="2397550"/>
                <a:gridCol w="2397550"/>
                <a:gridCol w="2397550"/>
              </a:tblGrid>
              <a:tr h="834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 Name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 Accuracy 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(Without Augmentation, %)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Test Accuracy 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(With Augmentation, %)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763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3-Layer CNN Model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62.25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57.20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763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VGG-16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60.97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65.74</a:t>
                      </a:r>
                      <a:endParaRPr b="1"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229533455e1_0_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229533455e1_0_9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146" y="397877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229533455e1_0_97"/>
          <p:cNvSpPr txBox="1"/>
          <p:nvPr/>
        </p:nvSpPr>
        <p:spPr>
          <a:xfrm>
            <a:off x="1179450" y="161100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Expression Recognition in Real-Time:</a:t>
            </a:r>
            <a:endParaRPr b="1" sz="3200"/>
          </a:p>
        </p:txBody>
      </p:sp>
      <p:sp>
        <p:nvSpPr>
          <p:cNvPr id="117" name="Google Shape;117;g229533455e1_0_97"/>
          <p:cNvSpPr txBox="1"/>
          <p:nvPr/>
        </p:nvSpPr>
        <p:spPr>
          <a:xfrm>
            <a:off x="1113225" y="1007150"/>
            <a:ext cx="106878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As </a:t>
            </a:r>
            <a:r>
              <a:rPr lang="en-US" sz="2000">
                <a:solidFill>
                  <a:schemeClr val="dk1"/>
                </a:solidFill>
              </a:rPr>
              <a:t> VGG16 model with data augmentation performs best, we </a:t>
            </a:r>
            <a:r>
              <a:rPr lang="en-US" sz="2000"/>
              <a:t>utilized this model for real-time prediction of facial expressions.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First we captured live video stream from a webcam using OpenCV and Python.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Detected faces in each frame, crop the face and resized them to 48x48 grayscale images, matching the model's input requirements.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Model predicted a number representing an expression, which was mapped to the corresponding expression and displayed alongside a related emoji.</a:t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g229533455e1_0_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229533455e1_0_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146" y="279240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229533455e1_0_89"/>
          <p:cNvSpPr txBox="1"/>
          <p:nvPr/>
        </p:nvSpPr>
        <p:spPr>
          <a:xfrm>
            <a:off x="1331700" y="42450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Expression Recognition in Real-Time:</a:t>
            </a:r>
            <a:endParaRPr b="1" sz="3200"/>
          </a:p>
        </p:txBody>
      </p:sp>
      <p:pic>
        <p:nvPicPr>
          <p:cNvPr id="125" name="Google Shape;125;g229533455e1_0_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600" y="871950"/>
            <a:ext cx="10846264" cy="52112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229533455e1_0_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229533455e1_0_10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146" y="279240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229533455e1_0_106"/>
          <p:cNvSpPr txBox="1"/>
          <p:nvPr/>
        </p:nvSpPr>
        <p:spPr>
          <a:xfrm>
            <a:off x="1331700" y="42450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Expression Recognition in Real-Time:</a:t>
            </a:r>
            <a:endParaRPr b="1" sz="3200"/>
          </a:p>
        </p:txBody>
      </p:sp>
      <p:pic>
        <p:nvPicPr>
          <p:cNvPr id="133" name="Google Shape;133;g229533455e1_0_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600" y="871950"/>
            <a:ext cx="10846264" cy="52112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g229533455e1_0_1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g229533455e1_0_1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146" y="279240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229533455e1_0_116"/>
          <p:cNvSpPr txBox="1"/>
          <p:nvPr/>
        </p:nvSpPr>
        <p:spPr>
          <a:xfrm>
            <a:off x="1331700" y="42450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Expression Recognition in Real-Time:</a:t>
            </a:r>
            <a:endParaRPr b="1" sz="3200"/>
          </a:p>
        </p:txBody>
      </p:sp>
      <p:pic>
        <p:nvPicPr>
          <p:cNvPr id="141" name="Google Shape;141;g229533455e1_0_1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2863" y="871950"/>
            <a:ext cx="10846264" cy="52112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g229533455e1_0_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229533455e1_0_1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146" y="279240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229533455e1_0_124"/>
          <p:cNvSpPr txBox="1"/>
          <p:nvPr/>
        </p:nvSpPr>
        <p:spPr>
          <a:xfrm>
            <a:off x="1331700" y="42450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Expression Recognition in Real-Time:</a:t>
            </a:r>
            <a:endParaRPr b="1" sz="3200"/>
          </a:p>
        </p:txBody>
      </p:sp>
      <p:pic>
        <p:nvPicPr>
          <p:cNvPr id="149" name="Google Shape;149;g229533455e1_0_1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188" y="937650"/>
            <a:ext cx="10619628" cy="521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g229533455e1_0_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229533455e1_0_1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146" y="279240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229533455e1_0_132"/>
          <p:cNvSpPr txBox="1"/>
          <p:nvPr/>
        </p:nvSpPr>
        <p:spPr>
          <a:xfrm>
            <a:off x="1331700" y="42450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Expression Recognition in Real-Time:</a:t>
            </a:r>
            <a:endParaRPr b="1" sz="3200"/>
          </a:p>
        </p:txBody>
      </p:sp>
      <p:pic>
        <p:nvPicPr>
          <p:cNvPr id="157" name="Google Shape;157;g229533455e1_0_1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9125" y="937650"/>
            <a:ext cx="10619628" cy="521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g229533455e1_0_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229533455e1_0_1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146" y="516040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229533455e1_0_140"/>
          <p:cNvSpPr txBox="1"/>
          <p:nvPr/>
        </p:nvSpPr>
        <p:spPr>
          <a:xfrm>
            <a:off x="1050600" y="279250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Limitations and Future Directions:</a:t>
            </a:r>
            <a:endParaRPr b="1" sz="3200"/>
          </a:p>
        </p:txBody>
      </p:sp>
      <p:sp>
        <p:nvSpPr>
          <p:cNvPr id="165" name="Google Shape;165;g229533455e1_0_140"/>
          <p:cNvSpPr txBox="1"/>
          <p:nvPr/>
        </p:nvSpPr>
        <p:spPr>
          <a:xfrm>
            <a:off x="1119800" y="1166200"/>
            <a:ext cx="1140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229533455e1_0_140"/>
          <p:cNvSpPr txBox="1"/>
          <p:nvPr/>
        </p:nvSpPr>
        <p:spPr>
          <a:xfrm>
            <a:off x="832050" y="1430413"/>
            <a:ext cx="11145000" cy="4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Due to the limitation of computational resources, we could not train our models for a larger number of epochs. Given enough time, the model performance would have improved further.</a:t>
            </a:r>
            <a:endParaRPr sz="20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Our main goal was to develop a real-time system, so our focus wasn't on achieving state-of-the-art performance. However, we could have further improved the system's performance by training on multiple datasets and incorporating multiple models through ensemble learning.</a:t>
            </a:r>
            <a:endParaRPr sz="20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Training on larger datasets, more powerful models, different ensemble techniques while maintaining low resource utilization can be a good direction of future work.</a:t>
            </a:r>
            <a:endParaRPr sz="20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Future works can also involve evaluating these kinds of systems in real world scenarios.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g229533455e1_0_1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229533455e1_0_149"/>
          <p:cNvSpPr txBox="1"/>
          <p:nvPr/>
        </p:nvSpPr>
        <p:spPr>
          <a:xfrm>
            <a:off x="4459325" y="2533875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Questions?</a:t>
            </a:r>
            <a:endParaRPr b="1" sz="3200"/>
          </a:p>
        </p:txBody>
      </p:sp>
      <p:sp>
        <p:nvSpPr>
          <p:cNvPr id="173" name="Google Shape;173;g229533455e1_0_149"/>
          <p:cNvSpPr txBox="1"/>
          <p:nvPr/>
        </p:nvSpPr>
        <p:spPr>
          <a:xfrm>
            <a:off x="1119800" y="1166200"/>
            <a:ext cx="1140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0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596" y="634677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/>
          <p:nvPr/>
        </p:nvSpPr>
        <p:spPr>
          <a:xfrm>
            <a:off x="1484100" y="397875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Motivation/Background</a:t>
            </a:r>
            <a:endParaRPr b="1" sz="3200"/>
          </a:p>
        </p:txBody>
      </p:sp>
      <p:sp>
        <p:nvSpPr>
          <p:cNvPr id="30" name="Google Shape;30;p5"/>
          <p:cNvSpPr txBox="1"/>
          <p:nvPr/>
        </p:nvSpPr>
        <p:spPr>
          <a:xfrm>
            <a:off x="821625" y="1583625"/>
            <a:ext cx="113835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Recognizing and understanding human emotions plays a crucial role in various domains, such as psychology, human-computer interaction, and marketing</a:t>
            </a:r>
            <a:r>
              <a:rPr lang="en-US" sz="2000"/>
              <a:t>.</a:t>
            </a:r>
            <a:endParaRPr sz="20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Facial expressions are a rich and universal form of non-verbal communication, reflecting a person's emotional state.</a:t>
            </a:r>
            <a:endParaRPr sz="20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Deep learning and CNNs have shown promise in image recognition tasks, making them suitable for facial expression recognition.</a:t>
            </a:r>
            <a:endParaRPr sz="20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Our project aims to develop a real-time facial expression recognition system using CNN models with potential applications in emotion-based marketing, and psychological research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g229533455e1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g229533455e1_0_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596" y="634677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g229533455e1_0_2"/>
          <p:cNvSpPr txBox="1"/>
          <p:nvPr/>
        </p:nvSpPr>
        <p:spPr>
          <a:xfrm>
            <a:off x="1484100" y="397875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Problem Formulation</a:t>
            </a:r>
            <a:endParaRPr b="1" sz="3200"/>
          </a:p>
        </p:txBody>
      </p:sp>
      <p:sp>
        <p:nvSpPr>
          <p:cNvPr id="38" name="Google Shape;38;g229533455e1_0_2"/>
          <p:cNvSpPr txBox="1"/>
          <p:nvPr/>
        </p:nvSpPr>
        <p:spPr>
          <a:xfrm>
            <a:off x="609600" y="1074975"/>
            <a:ext cx="11383500" cy="50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The project focuses on recognizing emotions from facial expressions in real-time scenarios.</a:t>
            </a:r>
            <a:endParaRPr sz="20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To tackle this problem of emotion recognition, VGG16, and a customized 3-layer CNN are explored.</a:t>
            </a:r>
            <a:endParaRPr sz="20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Augmentation techniques are employed to enhance the performance of the models. These techniques introduce variations in the images, improving the models' ability to generalize to different facial expressions.</a:t>
            </a:r>
            <a:endParaRPr sz="20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The main objective is to identify the best performing model among the explored architectures based on accuracy .</a:t>
            </a:r>
            <a:endParaRPr sz="2000"/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-US" sz="2000"/>
              <a:t>The optimal model is further utilized to detect emotions from live video streams using OpenCV &amp; webcam. This application demonstrates the practical use of the developed model in real-world scenarios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g229533455e1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g229533455e1_0_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596" y="634677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g229533455e1_0_10"/>
          <p:cNvSpPr txBox="1"/>
          <p:nvPr/>
        </p:nvSpPr>
        <p:spPr>
          <a:xfrm>
            <a:off x="1484100" y="397875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Dataset Description:</a:t>
            </a:r>
            <a:endParaRPr b="1" sz="3200"/>
          </a:p>
        </p:txBody>
      </p:sp>
      <p:sp>
        <p:nvSpPr>
          <p:cNvPr id="46" name="Google Shape;46;g229533455e1_0_10"/>
          <p:cNvSpPr txBox="1"/>
          <p:nvPr/>
        </p:nvSpPr>
        <p:spPr>
          <a:xfrm>
            <a:off x="609600" y="1074975"/>
            <a:ext cx="11383500" cy="27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➢"/>
            </a:pPr>
            <a:r>
              <a:rPr lang="en-US" sz="2000"/>
              <a:t>The project utilizes the FER 2013 dataset, which consists of grayscale images of faces. Each image is sized at 48x48 pixels.</a:t>
            </a:r>
            <a:endParaRPr sz="2000"/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➢"/>
            </a:pPr>
            <a:r>
              <a:rPr lang="en-US" sz="2000"/>
              <a:t>The training set consists of 28,709 examples, while the public test set contains 3,589 examples.</a:t>
            </a:r>
            <a:endParaRPr sz="2000"/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➢"/>
            </a:pPr>
            <a:r>
              <a:rPr lang="en-US" sz="2000"/>
              <a:t>The dataset includes seven emotion categories for classification: Angry (0), Disgust (1), Fear (2), Happy (3), Sad (4), Surprise (5), and Neutral (6)</a:t>
            </a: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" name="Google Shape;47;g229533455e1_0_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79450" y="3294076"/>
            <a:ext cx="10402949" cy="25037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g229533455e1_0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g229533455e1_0_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596" y="634677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g229533455e1_0_18"/>
          <p:cNvSpPr txBox="1"/>
          <p:nvPr/>
        </p:nvSpPr>
        <p:spPr>
          <a:xfrm>
            <a:off x="1484100" y="397875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Work-Flow</a:t>
            </a:r>
            <a:r>
              <a:rPr b="1" lang="en-US" sz="3200"/>
              <a:t>:</a:t>
            </a:r>
            <a:endParaRPr b="1" sz="3200"/>
          </a:p>
        </p:txBody>
      </p:sp>
      <p:pic>
        <p:nvPicPr>
          <p:cNvPr id="55" name="Google Shape;55;g229533455e1_0_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94575" y="1229163"/>
            <a:ext cx="5002851" cy="479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g229533455e1_0_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g229533455e1_0_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596" y="634677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g229533455e1_0_27"/>
          <p:cNvSpPr txBox="1"/>
          <p:nvPr/>
        </p:nvSpPr>
        <p:spPr>
          <a:xfrm>
            <a:off x="1484100" y="397875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Data Preprocessing &amp; Augmentation:</a:t>
            </a:r>
            <a:endParaRPr b="1" sz="3200"/>
          </a:p>
        </p:txBody>
      </p:sp>
      <p:sp>
        <p:nvSpPr>
          <p:cNvPr id="63" name="Google Shape;63;g229533455e1_0_27"/>
          <p:cNvSpPr txBox="1"/>
          <p:nvPr/>
        </p:nvSpPr>
        <p:spPr>
          <a:xfrm>
            <a:off x="1398100" y="1504125"/>
            <a:ext cx="10184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Normalization: </a:t>
            </a:r>
            <a:r>
              <a:rPr lang="en-US" sz="2200"/>
              <a:t>T</a:t>
            </a:r>
            <a:r>
              <a:rPr lang="en-US" sz="2200"/>
              <a:t>o ensure consistent and standardized input, the face data was normalized between the range of 0 to 1.</a:t>
            </a:r>
            <a:endParaRPr sz="2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Augmentation strategy</a:t>
            </a:r>
            <a:r>
              <a:rPr lang="en-US" sz="2200"/>
              <a:t>: Horizontal and vertical shifts, horizontal and vertical flips, and rotation are used to introduce variations in the images. We also tried Mixup and Standard augmentation while performing contrastive learning.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g229533455e1_0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g229533455e1_0_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596" y="397877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g229533455e1_0_35"/>
          <p:cNvSpPr txBox="1"/>
          <p:nvPr/>
        </p:nvSpPr>
        <p:spPr>
          <a:xfrm>
            <a:off x="1378225" y="161075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CNN-Models:</a:t>
            </a:r>
            <a:endParaRPr b="1" sz="3200"/>
          </a:p>
        </p:txBody>
      </p:sp>
      <p:sp>
        <p:nvSpPr>
          <p:cNvPr id="71" name="Google Shape;71;g229533455e1_0_35"/>
          <p:cNvSpPr txBox="1"/>
          <p:nvPr/>
        </p:nvSpPr>
        <p:spPr>
          <a:xfrm>
            <a:off x="1378225" y="1166200"/>
            <a:ext cx="10204200" cy="3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VGG-16</a:t>
            </a:r>
            <a:endParaRPr sz="2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/>
              <a:t>Customized 3-Layer CNN Model</a:t>
            </a:r>
            <a:endParaRPr b="1" sz="21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</p:txBody>
      </p:sp>
      <p:pic>
        <p:nvPicPr>
          <p:cNvPr descr="A picture containing text, font, line, screenshot&#10;&#10;Description automatically generated" id="72" name="Google Shape;72;g229533455e1_0_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62988" y="1637488"/>
            <a:ext cx="7613075" cy="2221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g229533455e1_0_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15938" y="4264500"/>
            <a:ext cx="7613075" cy="23505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g229533455e1_0_35"/>
          <p:cNvSpPr txBox="1"/>
          <p:nvPr/>
        </p:nvSpPr>
        <p:spPr>
          <a:xfrm>
            <a:off x="1417975" y="769825"/>
            <a:ext cx="1062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The project explores  VGG16, and a customized 3-layer CNN model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g229533455e1_0_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g229533455e1_0_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596" y="397877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g229533455e1_0_47"/>
          <p:cNvSpPr txBox="1"/>
          <p:nvPr/>
        </p:nvSpPr>
        <p:spPr>
          <a:xfrm>
            <a:off x="1378225" y="161075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Model Comparison:</a:t>
            </a:r>
            <a:endParaRPr b="1" sz="3200"/>
          </a:p>
        </p:txBody>
      </p:sp>
      <p:pic>
        <p:nvPicPr>
          <p:cNvPr id="82" name="Google Shape;82;g229533455e1_0_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990575"/>
            <a:ext cx="5877350" cy="4772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g229533455e1_0_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92524" y="943375"/>
            <a:ext cx="5993600" cy="4866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g229533455e1_0_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6413" y="6235641"/>
            <a:ext cx="1244601" cy="37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g229533455e1_0_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596" y="397877"/>
            <a:ext cx="444906" cy="20353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g229533455e1_0_59"/>
          <p:cNvSpPr txBox="1"/>
          <p:nvPr/>
        </p:nvSpPr>
        <p:spPr>
          <a:xfrm>
            <a:off x="1378225" y="161075"/>
            <a:ext cx="1070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Model Comparison:</a:t>
            </a:r>
            <a:endParaRPr b="1" sz="3200"/>
          </a:p>
        </p:txBody>
      </p:sp>
      <p:pic>
        <p:nvPicPr>
          <p:cNvPr id="91" name="Google Shape;91;g229533455e1_0_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2275" y="1079150"/>
            <a:ext cx="5787725" cy="46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g229533455e1_0_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92525" y="990575"/>
            <a:ext cx="5947075" cy="4829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CR-Basic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2020-04-15T23:29:48Z</dcterms:created>
  <dc:creator>Fabia Sanz</dc:creator>
</cp:coreProperties>
</file>